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74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33"/>
    <a:srgbClr val="0066FF"/>
    <a:srgbClr val="FFFFFF"/>
    <a:srgbClr val="FF6600"/>
    <a:srgbClr val="D3D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AED595-A7EF-4DD4-9D82-9107DF119D9F}" v="81" dt="2022-09-05T04:56:53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8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7D90117A-BB5C-418B-9F45-9CB5DC927985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8" y="4777245"/>
            <a:ext cx="5439101" cy="3908363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1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4DA1DE65-73D0-433E-AE1A-1D88FF15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23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</a:t>
            </a:r>
            <a:r>
              <a:rPr kumimoji="1" lang="ja-JP" altLang="en-US" dirty="0"/>
              <a:t>枚目　片面印刷</a:t>
            </a:r>
          </a:p>
        </p:txBody>
      </p:sp>
    </p:spTree>
    <p:extLst>
      <p:ext uri="{BB962C8B-B14F-4D97-AF65-F5344CB8AC3E}">
        <p14:creationId xmlns:p14="http://schemas.microsoft.com/office/powerpoint/2010/main" val="3399179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80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91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378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432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22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005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43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65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68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75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61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56017-351F-4960-B102-9605A454A6C1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9C8B-3FD2-44A2-A998-B637D9BF6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17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us06web.zoom.us/j/84406166668?pwd=aTlDWUEzUUtqKzhMSnhqMTQzL01Ddz09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男, 持つ, 手, オレンジ が含まれている画像&#10;&#10;自動的に生成された説明">
            <a:extLst>
              <a:ext uri="{FF2B5EF4-FFF2-40B4-BE49-F238E27FC236}">
                <a16:creationId xmlns:a16="http://schemas.microsoft.com/office/drawing/2014/main" id="{ED6DB518-9FE4-AC7D-8AEA-66CFB282A32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741" y="3816080"/>
            <a:ext cx="2042263" cy="236518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A289196-FCD9-1ADC-99E3-32957381A0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139" y="3739909"/>
            <a:ext cx="1925558" cy="2888336"/>
          </a:xfrm>
          <a:prstGeom prst="rect">
            <a:avLst/>
          </a:prstGeom>
        </p:spPr>
      </p:pic>
      <p:sp>
        <p:nvSpPr>
          <p:cNvPr id="34" name="四角形: 対角を切り取る 33">
            <a:extLst>
              <a:ext uri="{FF2B5EF4-FFF2-40B4-BE49-F238E27FC236}">
                <a16:creationId xmlns:a16="http://schemas.microsoft.com/office/drawing/2014/main" id="{B2D629FD-C8CC-8607-6E37-E657E18F166D}"/>
              </a:ext>
            </a:extLst>
          </p:cNvPr>
          <p:cNvSpPr/>
          <p:nvPr/>
        </p:nvSpPr>
        <p:spPr>
          <a:xfrm>
            <a:off x="-3403" y="6379799"/>
            <a:ext cx="6858000" cy="2653241"/>
          </a:xfrm>
          <a:prstGeom prst="snip2Diag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7221AC0-DA9C-6F5D-80B1-C3406A8B5068}"/>
              </a:ext>
            </a:extLst>
          </p:cNvPr>
          <p:cNvSpPr/>
          <p:nvPr/>
        </p:nvSpPr>
        <p:spPr>
          <a:xfrm>
            <a:off x="3980288" y="166284"/>
            <a:ext cx="1157196" cy="73608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当日</a:t>
            </a:r>
            <a:endParaRPr kumimoji="1"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OK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351A7AF-9CB3-FC84-2F4E-86E23DCE3990}"/>
              </a:ext>
            </a:extLst>
          </p:cNvPr>
          <p:cNvSpPr/>
          <p:nvPr/>
        </p:nvSpPr>
        <p:spPr>
          <a:xfrm>
            <a:off x="5352082" y="186162"/>
            <a:ext cx="1157196" cy="736084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  <a:endParaRPr kumimoji="1"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sp>
        <p:nvSpPr>
          <p:cNvPr id="35" name="矢印: 五方向 34">
            <a:extLst>
              <a:ext uri="{FF2B5EF4-FFF2-40B4-BE49-F238E27FC236}">
                <a16:creationId xmlns:a16="http://schemas.microsoft.com/office/drawing/2014/main" id="{2F90BD8D-7771-0BF5-B7BF-749045D0BE94}"/>
              </a:ext>
            </a:extLst>
          </p:cNvPr>
          <p:cNvSpPr/>
          <p:nvPr/>
        </p:nvSpPr>
        <p:spPr>
          <a:xfrm>
            <a:off x="337255" y="6514980"/>
            <a:ext cx="2354671" cy="252663"/>
          </a:xfrm>
          <a:prstGeom prst="homePlat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参加までの流れ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E2BFC93D-6A4B-84AB-84B0-B070C07ACB30}"/>
              </a:ext>
            </a:extLst>
          </p:cNvPr>
          <p:cNvSpPr/>
          <p:nvPr/>
        </p:nvSpPr>
        <p:spPr>
          <a:xfrm>
            <a:off x="337255" y="6912262"/>
            <a:ext cx="6307385" cy="503597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rgbClr val="FF0000"/>
                </a:solidFill>
              </a:rPr>
              <a:t>★八女筑後訪問看護ステーション（対面）でご参加の方</a:t>
            </a:r>
            <a:endParaRPr kumimoji="1" lang="en-US" altLang="ja-JP" sz="1200" b="1" dirty="0">
              <a:solidFill>
                <a:srgbClr val="FF0000"/>
              </a:solidFill>
            </a:endParaRPr>
          </a:p>
          <a:p>
            <a:r>
              <a:rPr kumimoji="1" lang="ja-JP" altLang="en-US" sz="1200" b="1" dirty="0">
                <a:solidFill>
                  <a:srgbClr val="FF0000"/>
                </a:solidFill>
              </a:rPr>
              <a:t>　</a:t>
            </a:r>
            <a:r>
              <a:rPr kumimoji="1" lang="ja-JP" altLang="en-US" sz="1200" dirty="0">
                <a:solidFill>
                  <a:srgbClr val="FF0000"/>
                </a:solidFill>
              </a:rPr>
              <a:t>セミナー当日は、直接会場にお越しください。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37" name="六角形 36">
            <a:extLst>
              <a:ext uri="{FF2B5EF4-FFF2-40B4-BE49-F238E27FC236}">
                <a16:creationId xmlns:a16="http://schemas.microsoft.com/office/drawing/2014/main" id="{C965199B-460E-5484-B3BD-D01E29AF0C1B}"/>
              </a:ext>
            </a:extLst>
          </p:cNvPr>
          <p:cNvSpPr/>
          <p:nvPr/>
        </p:nvSpPr>
        <p:spPr>
          <a:xfrm>
            <a:off x="43978" y="7022519"/>
            <a:ext cx="264703" cy="252663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１</a:t>
            </a: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FA53DCA7-5DBA-8BF0-F58A-B77BA2356AC2}"/>
              </a:ext>
            </a:extLst>
          </p:cNvPr>
          <p:cNvSpPr/>
          <p:nvPr/>
        </p:nvSpPr>
        <p:spPr>
          <a:xfrm>
            <a:off x="337255" y="7444269"/>
            <a:ext cx="6307385" cy="943563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rgbClr val="0000FF"/>
                </a:solidFill>
              </a:rPr>
              <a:t>★オンラインでご参加の方</a:t>
            </a:r>
            <a:endParaRPr kumimoji="1" lang="en-US" altLang="ja-JP" sz="1200" b="1" dirty="0">
              <a:solidFill>
                <a:srgbClr val="0000FF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下記オンライン</a:t>
            </a:r>
            <a:r>
              <a:rPr kumimoji="1" lang="en-US" altLang="ja-JP" sz="1200" dirty="0">
                <a:solidFill>
                  <a:schemeClr val="tx1"/>
                </a:solidFill>
              </a:rPr>
              <a:t>(Web)</a:t>
            </a:r>
            <a:r>
              <a:rPr kumimoji="1" lang="ja-JP" altLang="en-US" sz="1200" dirty="0">
                <a:solidFill>
                  <a:schemeClr val="tx1"/>
                </a:solidFill>
              </a:rPr>
              <a:t>視聴用</a:t>
            </a:r>
            <a:r>
              <a:rPr kumimoji="1" lang="en-US" altLang="ja-JP" sz="1200" dirty="0">
                <a:solidFill>
                  <a:schemeClr val="tx1"/>
                </a:solidFill>
              </a:rPr>
              <a:t>URL</a:t>
            </a:r>
            <a:r>
              <a:rPr kumimoji="1" lang="ja-JP" altLang="en-US" sz="1200" dirty="0">
                <a:solidFill>
                  <a:schemeClr val="tx1"/>
                </a:solidFill>
              </a:rPr>
              <a:t>にアクセスいただき、ご参加の程宜しくお願い致します。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hlinkClick r:id="rId4"/>
              </a:rPr>
              <a:t>https://us06web.zoom.us/j/84406166668?pwd=aTlDWUEzUUtqKzhMSnhqMTQzL01Ddz09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ZOOM</a:t>
            </a:r>
            <a:r>
              <a:rPr kumimoji="1" lang="ja-JP" altLang="en-US" sz="1400" dirty="0">
                <a:solidFill>
                  <a:schemeClr val="tx1"/>
                </a:solidFill>
              </a:rPr>
              <a:t>ミーティング</a:t>
            </a:r>
            <a:r>
              <a:rPr kumimoji="1" lang="en-US" altLang="ja-JP" sz="1400" dirty="0">
                <a:solidFill>
                  <a:schemeClr val="tx1"/>
                </a:solidFill>
              </a:rPr>
              <a:t>ID   844 0616 6668     </a:t>
            </a:r>
            <a:r>
              <a:rPr kumimoji="1" lang="ja-JP" altLang="en-US" sz="1400" dirty="0">
                <a:solidFill>
                  <a:schemeClr val="tx1"/>
                </a:solidFill>
              </a:rPr>
              <a:t>パスコード </a:t>
            </a:r>
            <a:r>
              <a:rPr kumimoji="1" lang="en-US" altLang="ja-JP" sz="1400" dirty="0">
                <a:solidFill>
                  <a:schemeClr val="tx1"/>
                </a:solidFill>
              </a:rPr>
              <a:t>434264</a:t>
            </a:r>
          </a:p>
        </p:txBody>
      </p:sp>
      <p:sp>
        <p:nvSpPr>
          <p:cNvPr id="41" name="六角形 40">
            <a:extLst>
              <a:ext uri="{FF2B5EF4-FFF2-40B4-BE49-F238E27FC236}">
                <a16:creationId xmlns:a16="http://schemas.microsoft.com/office/drawing/2014/main" id="{B808C2EB-4979-EE54-DDC4-F5D003BAAAFC}"/>
              </a:ext>
            </a:extLst>
          </p:cNvPr>
          <p:cNvSpPr/>
          <p:nvPr/>
        </p:nvSpPr>
        <p:spPr>
          <a:xfrm>
            <a:off x="53107" y="7738102"/>
            <a:ext cx="264703" cy="252663"/>
          </a:xfrm>
          <a:prstGeom prst="hexag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２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24F98E2-D8BA-A348-9E52-ABFDA5963280}"/>
              </a:ext>
            </a:extLst>
          </p:cNvPr>
          <p:cNvSpPr/>
          <p:nvPr/>
        </p:nvSpPr>
        <p:spPr>
          <a:xfrm>
            <a:off x="314600" y="8447793"/>
            <a:ext cx="6330040" cy="555202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セミナー当日のお時間が近付きましたら、視聴用</a:t>
            </a:r>
            <a:r>
              <a:rPr kumimoji="1" lang="en-US" altLang="ja-JP" sz="1200" dirty="0">
                <a:solidFill>
                  <a:schemeClr val="tx1"/>
                </a:solidFill>
              </a:rPr>
              <a:t>URL</a:t>
            </a:r>
            <a:r>
              <a:rPr kumimoji="1" lang="ja-JP" altLang="en-US" sz="1200" dirty="0">
                <a:solidFill>
                  <a:schemeClr val="tx1"/>
                </a:solidFill>
              </a:rPr>
              <a:t>にアクセスしてください。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なお、セミナー入室は開始</a:t>
            </a:r>
            <a:r>
              <a:rPr kumimoji="1" lang="en-US" altLang="ja-JP" sz="1200" dirty="0">
                <a:solidFill>
                  <a:schemeClr val="tx1"/>
                </a:solidFill>
              </a:rPr>
              <a:t>15</a:t>
            </a:r>
            <a:r>
              <a:rPr kumimoji="1" lang="ja-JP" altLang="en-US" sz="1200" dirty="0">
                <a:solidFill>
                  <a:schemeClr val="tx1"/>
                </a:solidFill>
              </a:rPr>
              <a:t>分前より可能です。</a:t>
            </a: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F178C55A-313E-A310-1DE1-87DE7BAFE1BC}"/>
              </a:ext>
            </a:extLst>
          </p:cNvPr>
          <p:cNvCxnSpPr>
            <a:cxnSpLocks/>
          </p:cNvCxnSpPr>
          <p:nvPr/>
        </p:nvCxnSpPr>
        <p:spPr>
          <a:xfrm flipH="1">
            <a:off x="0" y="9061450"/>
            <a:ext cx="6858000" cy="0"/>
          </a:xfrm>
          <a:prstGeom prst="line">
            <a:avLst/>
          </a:prstGeom>
          <a:ln w="666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71F4D85-CA44-CACB-6C4D-61A4A7B3C0D9}"/>
              </a:ext>
            </a:extLst>
          </p:cNvPr>
          <p:cNvSpPr txBox="1"/>
          <p:nvPr/>
        </p:nvSpPr>
        <p:spPr>
          <a:xfrm>
            <a:off x="49074" y="9148198"/>
            <a:ext cx="44642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ea typeface="游ゴシック" panose="020B0400000000000000" pitchFamily="50" charset="-128"/>
                <a:cs typeface="ＭＳ Ｐゴシック" panose="020B0600070205080204" pitchFamily="50" charset="-128"/>
              </a:rPr>
              <a:t>共催：</a:t>
            </a:r>
            <a:r>
              <a:rPr kumimoji="1" lang="ja-JP" altLang="en-US" b="1" dirty="0"/>
              <a:t>一般社団法人</a:t>
            </a:r>
            <a:r>
              <a:rPr kumimoji="1" lang="ja-JP" altLang="en-US" b="1" dirty="0">
                <a:ea typeface="游ゴシック" panose="020B0400000000000000" pitchFamily="50" charset="-128"/>
              </a:rPr>
              <a:t>八女筑後医師会</a:t>
            </a:r>
            <a:endParaRPr kumimoji="1" lang="en-US" altLang="ja-JP" b="1" dirty="0">
              <a:ea typeface="游ゴシック" panose="020B0400000000000000" pitchFamily="50" charset="-128"/>
            </a:endParaRPr>
          </a:p>
          <a:p>
            <a:r>
              <a:rPr kumimoji="1" lang="ja-JP" altLang="en-US" b="1" dirty="0">
                <a:effectLst/>
                <a:ea typeface="游ゴシック" panose="020B0400000000000000" pitchFamily="50" charset="-128"/>
                <a:cs typeface="ＭＳ Ｐゴシック" panose="020B0600070205080204" pitchFamily="50" charset="-128"/>
              </a:rPr>
              <a:t>　　　日本光電工業</a:t>
            </a:r>
            <a:r>
              <a:rPr kumimoji="1" lang="ja-JP" altLang="en-US" b="1" dirty="0">
                <a:ea typeface="游ゴシック" panose="020B0400000000000000" pitchFamily="50" charset="-128"/>
                <a:cs typeface="ＭＳ Ｐゴシック" panose="020B0600070205080204" pitchFamily="50" charset="-128"/>
              </a:rPr>
              <a:t>株式会社</a:t>
            </a:r>
            <a:endParaRPr kumimoji="1" lang="en-US" altLang="ja-JP" b="1" dirty="0"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endParaRPr lang="en-US" altLang="ja-JP" sz="800" b="1" dirty="0">
              <a:effectLst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038EE6B-0D55-1DCB-4E70-49D13F5A564C}"/>
              </a:ext>
            </a:extLst>
          </p:cNvPr>
          <p:cNvSpPr txBox="1"/>
          <p:nvPr/>
        </p:nvSpPr>
        <p:spPr>
          <a:xfrm>
            <a:off x="12499" y="4415"/>
            <a:ext cx="4815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一般社団法人</a:t>
            </a:r>
            <a:endParaRPr kumimoji="1" lang="en-US" altLang="ja-JP" sz="2400" dirty="0"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  <a:p>
            <a:r>
              <a:rPr kumimoji="1" lang="ja-JP" altLang="en-US" sz="24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　　八女筑後医師会 研修会</a:t>
            </a:r>
          </a:p>
        </p:txBody>
      </p:sp>
      <p:sp>
        <p:nvSpPr>
          <p:cNvPr id="3" name="フローチャート: 他ページ結合子 2">
            <a:extLst>
              <a:ext uri="{FF2B5EF4-FFF2-40B4-BE49-F238E27FC236}">
                <a16:creationId xmlns:a16="http://schemas.microsoft.com/office/drawing/2014/main" id="{F0EFEB1B-3B99-B419-6673-70C356D703A2}"/>
              </a:ext>
            </a:extLst>
          </p:cNvPr>
          <p:cNvSpPr/>
          <p:nvPr/>
        </p:nvSpPr>
        <p:spPr>
          <a:xfrm rot="16200000">
            <a:off x="1712529" y="-843267"/>
            <a:ext cx="434938" cy="3765690"/>
          </a:xfrm>
          <a:prstGeom prst="flowChartOffpageConnector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70FDB8-96F1-B1E2-384D-D553EF0C0C0C}"/>
              </a:ext>
            </a:extLst>
          </p:cNvPr>
          <p:cNvSpPr txBox="1"/>
          <p:nvPr/>
        </p:nvSpPr>
        <p:spPr>
          <a:xfrm>
            <a:off x="57778" y="911059"/>
            <a:ext cx="3155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いざという時のために・・・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E76B7D-C3FD-3525-E101-809FB853D385}"/>
              </a:ext>
            </a:extLst>
          </p:cNvPr>
          <p:cNvSpPr txBox="1"/>
          <p:nvPr/>
        </p:nvSpPr>
        <p:spPr>
          <a:xfrm>
            <a:off x="12499" y="1230008"/>
            <a:ext cx="6392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AED</a:t>
            </a:r>
            <a:r>
              <a:rPr kumimoji="1" lang="ja-JP" altLang="en-US" sz="2000" b="1" dirty="0"/>
              <a:t>の使用方法と心肺蘇生法　ハイブリッドセミナー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3E2643-3111-1B21-6154-4232842ED2DD}"/>
              </a:ext>
            </a:extLst>
          </p:cNvPr>
          <p:cNvSpPr txBox="1"/>
          <p:nvPr/>
        </p:nvSpPr>
        <p:spPr>
          <a:xfrm>
            <a:off x="-3403" y="1555911"/>
            <a:ext cx="6848904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50" dirty="0"/>
              <a:t>＊救命手順と併せて</a:t>
            </a:r>
            <a:r>
              <a:rPr kumimoji="1" lang="en-US" altLang="ja-JP" sz="1250" dirty="0"/>
              <a:t>AED</a:t>
            </a:r>
            <a:r>
              <a:rPr kumimoji="1" lang="ja-JP" altLang="en-US" sz="1250" dirty="0"/>
              <a:t>の使用方法を会場・</a:t>
            </a:r>
            <a:r>
              <a:rPr kumimoji="1" lang="en-US" altLang="ja-JP" sz="1250" dirty="0"/>
              <a:t>Web</a:t>
            </a:r>
            <a:r>
              <a:rPr kumimoji="1" lang="ja-JP" altLang="en-US" sz="1250" dirty="0"/>
              <a:t>で同時開催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6D3394B-5471-59DD-2140-1E84D0C1CE25}"/>
              </a:ext>
            </a:extLst>
          </p:cNvPr>
          <p:cNvSpPr/>
          <p:nvPr/>
        </p:nvSpPr>
        <p:spPr>
          <a:xfrm>
            <a:off x="4292" y="2033186"/>
            <a:ext cx="6503629" cy="2053206"/>
          </a:xfrm>
          <a:prstGeom prst="rect">
            <a:avLst/>
          </a:prstGeom>
          <a:solidFill>
            <a:srgbClr val="00B0F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開催日時：</a:t>
            </a:r>
            <a:r>
              <a:rPr kumimoji="1"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2022</a:t>
            </a:r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</a:t>
            </a:r>
            <a:r>
              <a:rPr kumimoji="1"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月２６日（月）　　　</a:t>
            </a:r>
            <a:endParaRPr kumimoji="1" lang="en-US" altLang="ja-JP" sz="2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８時</a:t>
            </a:r>
            <a:r>
              <a:rPr kumimoji="1"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分～１９時０</a:t>
            </a:r>
            <a:r>
              <a:rPr kumimoji="1" lang="en-US" altLang="ja-JP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kumimoji="1" lang="ja-JP" altLang="en-US" sz="2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endParaRPr kumimoji="1" lang="en-US" altLang="ja-JP" sz="2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      　　　　　  （質疑応答含む）</a:t>
            </a:r>
            <a:endParaRPr kumimoji="1" lang="en-US" altLang="ja-JP" sz="14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2400" b="1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開催場所：</a:t>
            </a:r>
            <a:r>
              <a:rPr lang="ja-JP" altLang="en-US" sz="2000" b="1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八女筑後訪問看護ステーション２</a:t>
            </a:r>
            <a:r>
              <a:rPr lang="en-US" altLang="ja-JP" sz="2000" b="1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F</a:t>
            </a:r>
            <a:r>
              <a:rPr lang="ja-JP" altLang="en-US" sz="2000" b="1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会議室</a:t>
            </a:r>
            <a:endParaRPr lang="en-US" altLang="ja-JP" sz="2400" b="1" dirty="0"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endParaRPr lang="en-US" altLang="ja-JP" b="1" dirty="0">
              <a:solidFill>
                <a:srgbClr val="FF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2400" b="1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形　　式：</a:t>
            </a:r>
            <a:r>
              <a:rPr lang="ja-JP" altLang="ja-JP" sz="2400" b="1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対面と</a:t>
            </a:r>
            <a:r>
              <a:rPr lang="en-US" altLang="ja-JP" sz="24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ZOOM</a:t>
            </a:r>
            <a:r>
              <a:rPr lang="ja-JP" altLang="ja-JP" sz="2400" b="1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のハイブリッド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80294730-D823-A4CF-6EBF-301247E15203}"/>
              </a:ext>
            </a:extLst>
          </p:cNvPr>
          <p:cNvSpPr/>
          <p:nvPr/>
        </p:nvSpPr>
        <p:spPr>
          <a:xfrm>
            <a:off x="-7821" y="4112395"/>
            <a:ext cx="5137484" cy="2168137"/>
          </a:xfrm>
          <a:prstGeom prst="rect">
            <a:avLst/>
          </a:prstGeom>
          <a:solidFill>
            <a:srgbClr val="00B0F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tx1"/>
                </a:solidFill>
                <a:latin typeface="+mj-ea"/>
                <a:ea typeface="+mj-ea"/>
              </a:rPr>
              <a:t>《</a:t>
            </a:r>
            <a:r>
              <a:rPr kumimoji="1" lang="ja-JP" altLang="en-US" b="1" dirty="0">
                <a:solidFill>
                  <a:schemeClr val="tx1"/>
                </a:solidFill>
                <a:latin typeface="+mj-ea"/>
                <a:ea typeface="+mj-ea"/>
              </a:rPr>
              <a:t>セミナー内容</a:t>
            </a:r>
            <a:r>
              <a:rPr kumimoji="1" lang="en-US" altLang="ja-JP" b="1" dirty="0">
                <a:solidFill>
                  <a:schemeClr val="tx1"/>
                </a:solidFill>
                <a:latin typeface="+mj-ea"/>
                <a:ea typeface="+mj-ea"/>
              </a:rPr>
              <a:t>》</a:t>
            </a: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コロナ禍での救命手順と</a:t>
            </a:r>
            <a:r>
              <a:rPr kumimoji="1"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AED</a:t>
            </a:r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の使用方法について、</a:t>
            </a:r>
            <a:endParaRPr kumimoji="1"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以下の流れでお伝えします。</a:t>
            </a:r>
            <a:endParaRPr kumimoji="1"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①周囲の安全の確保から胸骨圧迫・人工呼吸、</a:t>
            </a:r>
            <a:endParaRPr kumimoji="1"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kumimoji="1"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AED</a:t>
            </a:r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の使用までの一連の流れ</a:t>
            </a:r>
            <a:endParaRPr kumimoji="1"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②コロナ禍での救命の注意点</a:t>
            </a:r>
            <a:endParaRPr kumimoji="1"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③</a:t>
            </a:r>
            <a:r>
              <a:rPr kumimoji="1"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AED</a:t>
            </a:r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の日常点検について</a:t>
            </a:r>
            <a:endParaRPr kumimoji="1" lang="en-US" altLang="ja-JP" sz="1600" b="1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④オートショック</a:t>
            </a:r>
            <a:r>
              <a:rPr kumimoji="1" lang="en-US" altLang="ja-JP" sz="1600" b="1" dirty="0">
                <a:solidFill>
                  <a:schemeClr val="tx1"/>
                </a:solidFill>
                <a:latin typeface="+mj-ea"/>
                <a:ea typeface="+mj-ea"/>
              </a:rPr>
              <a:t>AED</a:t>
            </a:r>
            <a:r>
              <a:rPr kumimoji="1" lang="ja-JP" altLang="en-US" sz="1600" b="1" dirty="0">
                <a:solidFill>
                  <a:schemeClr val="tx1"/>
                </a:solidFill>
                <a:latin typeface="+mj-ea"/>
                <a:ea typeface="+mj-ea"/>
              </a:rPr>
              <a:t>のご紹介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D8BB409-11E5-88F1-E31C-2662DF83641B}"/>
              </a:ext>
            </a:extLst>
          </p:cNvPr>
          <p:cNvSpPr txBox="1"/>
          <p:nvPr/>
        </p:nvSpPr>
        <p:spPr>
          <a:xfrm>
            <a:off x="-7821" y="1781479"/>
            <a:ext cx="5598996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50" dirty="0"/>
              <a:t>＊スタッフの方もご参加可能です。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BA90456-AC4E-907C-0FDF-943601826A6D}"/>
              </a:ext>
            </a:extLst>
          </p:cNvPr>
          <p:cNvSpPr txBox="1"/>
          <p:nvPr/>
        </p:nvSpPr>
        <p:spPr>
          <a:xfrm>
            <a:off x="2656282" y="6487472"/>
            <a:ext cx="37243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裏面の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にてお申込みをお願いいたします。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31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7384" y="-14098"/>
            <a:ext cx="6885384" cy="574610"/>
          </a:xfrm>
          <a:solidFill>
            <a:srgbClr val="C0C0C0">
              <a:alpha val="20000"/>
            </a:srgbClr>
          </a:solidFill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返信用紙</a:t>
            </a: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73025" y="2144688"/>
            <a:ext cx="6669088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36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56" name="Rectangle 65"/>
          <p:cNvSpPr>
            <a:spLocks noChangeArrowheads="1"/>
          </p:cNvSpPr>
          <p:nvPr/>
        </p:nvSpPr>
        <p:spPr bwMode="auto">
          <a:xfrm>
            <a:off x="-343182" y="1503379"/>
            <a:ext cx="7129463" cy="429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>
                <a:solidFill>
                  <a:prstClr val="black"/>
                </a:solidFill>
                <a:latin typeface="Arial" charset="0"/>
              </a:rPr>
              <a:t>ＦＡＸ番号　</a:t>
            </a:r>
            <a:r>
              <a:rPr lang="en-US" altLang="ja-JP" sz="2400" b="1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altLang="ja-JP" sz="4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0943-30-3332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2400" b="1" dirty="0">
              <a:solidFill>
                <a:srgbClr val="1F497D"/>
              </a:solidFill>
              <a:latin typeface="Arial" charset="0"/>
            </a:endParaRPr>
          </a:p>
        </p:txBody>
      </p:sp>
      <p:sp>
        <p:nvSpPr>
          <p:cNvPr id="6157" name="Rectangle 66"/>
          <p:cNvSpPr>
            <a:spLocks noChangeArrowheads="1"/>
          </p:cNvSpPr>
          <p:nvPr/>
        </p:nvSpPr>
        <p:spPr bwMode="auto">
          <a:xfrm>
            <a:off x="73025" y="1915777"/>
            <a:ext cx="6569991" cy="1177340"/>
          </a:xfrm>
          <a:prstGeom prst="rect">
            <a:avLst/>
          </a:prstGeom>
          <a:solidFill>
            <a:srgbClr val="333333">
              <a:alpha val="8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お気軽にご参加ください。</a:t>
            </a:r>
            <a:endParaRPr lang="en-US" altLang="ja-JP" sz="2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スタッフの方も大歓迎です。</a:t>
            </a:r>
          </a:p>
        </p:txBody>
      </p:sp>
      <p:sp>
        <p:nvSpPr>
          <p:cNvPr id="6158" name="Line 68"/>
          <p:cNvSpPr>
            <a:spLocks noChangeShapeType="1"/>
          </p:cNvSpPr>
          <p:nvPr/>
        </p:nvSpPr>
        <p:spPr bwMode="auto">
          <a:xfrm flipH="1" flipV="1">
            <a:off x="476672" y="704204"/>
            <a:ext cx="0" cy="545175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36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159" name="Line 70"/>
          <p:cNvSpPr>
            <a:spLocks noChangeShapeType="1"/>
          </p:cNvSpPr>
          <p:nvPr/>
        </p:nvSpPr>
        <p:spPr bwMode="auto">
          <a:xfrm flipH="1" flipV="1">
            <a:off x="6381328" y="665016"/>
            <a:ext cx="0" cy="545175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sz="3600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26" name="Group 12">
            <a:extLst>
              <a:ext uri="{FF2B5EF4-FFF2-40B4-BE49-F238E27FC236}">
                <a16:creationId xmlns:a16="http://schemas.microsoft.com/office/drawing/2014/main" id="{E85B1C64-2986-41C3-B11B-3706A0CDF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654119"/>
              </p:ext>
            </p:extLst>
          </p:nvPr>
        </p:nvGraphicFramePr>
        <p:xfrm>
          <a:off x="96447" y="3205976"/>
          <a:ext cx="6663707" cy="2756261"/>
        </p:xfrm>
        <a:graphic>
          <a:graphicData uri="http://schemas.openxmlformats.org/drawingml/2006/table">
            <a:tbl>
              <a:tblPr/>
              <a:tblGrid>
                <a:gridCol w="1163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2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726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　施設名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　職種</a:t>
                      </a: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26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参加方法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　会場　　・　　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ZOOM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ＴＥＬ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726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   　住所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〒</a:t>
                      </a:r>
                      <a:r>
                        <a:rPr kumimoji="1" lang="ja-JP" alt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</a:t>
                      </a:r>
                      <a:endParaRPr kumimoji="1" lang="ja-JP" altLang="en-US" sz="16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002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E-mail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081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itchFamily="50" charset="-128"/>
                        </a:rPr>
                        <a:t>　参加者名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itchFamily="50" charset="-128"/>
                      </a:endParaRPr>
                    </a:p>
                  </a:txBody>
                  <a:tcPr marT="42203" marB="422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9501869-EB40-33D8-7ECF-DA97B9EB8D96}"/>
              </a:ext>
            </a:extLst>
          </p:cNvPr>
          <p:cNvSpPr txBox="1"/>
          <p:nvPr/>
        </p:nvSpPr>
        <p:spPr>
          <a:xfrm>
            <a:off x="51291" y="8100118"/>
            <a:ext cx="6754017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申し込み締め切り　</a:t>
            </a:r>
            <a:r>
              <a:rPr kumimoji="1" lang="en-US" altLang="ja-JP" sz="2000" b="1" dirty="0"/>
              <a:t>9</a:t>
            </a:r>
            <a:r>
              <a:rPr kumimoji="1" lang="ja-JP" altLang="en-US" sz="2000" b="1" dirty="0"/>
              <a:t>月</a:t>
            </a:r>
            <a:r>
              <a:rPr kumimoji="1" lang="en-US" altLang="ja-JP" sz="2000" b="1" dirty="0"/>
              <a:t>20</a:t>
            </a:r>
            <a:r>
              <a:rPr kumimoji="1" lang="ja-JP" altLang="en-US" sz="2000" b="1" dirty="0"/>
              <a:t>日（火）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事前申し込みされた方に、資料を送付いたします。</a:t>
            </a:r>
            <a:endParaRPr kumimoji="1" lang="en-US" altLang="ja-JP" sz="2000" b="1" dirty="0"/>
          </a:p>
          <a:p>
            <a:endParaRPr kumimoji="1" lang="en-US" altLang="ja-JP" sz="1600" b="1" dirty="0"/>
          </a:p>
          <a:p>
            <a:r>
              <a:rPr kumimoji="1" lang="ja-JP" altLang="en-US" sz="1600" b="1" dirty="0"/>
              <a:t>＊問い合わせ先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一般社団法人　八女筑後医師会　在宅医療介護連携室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</a:t>
            </a:r>
            <a:r>
              <a:rPr kumimoji="1" lang="en-US" altLang="ja-JP" sz="1600" b="1" dirty="0"/>
              <a:t>TEL</a:t>
            </a:r>
            <a:r>
              <a:rPr kumimoji="1" lang="ja-JP" altLang="en-US" sz="1600" b="1" dirty="0"/>
              <a:t>：０９４３－３０－３３３１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4A21E5E-5B06-E61A-C7A7-455641E5F29F}"/>
              </a:ext>
            </a:extLst>
          </p:cNvPr>
          <p:cNvSpPr txBox="1"/>
          <p:nvPr/>
        </p:nvSpPr>
        <p:spPr>
          <a:xfrm>
            <a:off x="51291" y="6074190"/>
            <a:ext cx="6754017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＊セミナーへのご質問、</a:t>
            </a:r>
            <a:r>
              <a:rPr kumimoji="1" lang="en-US" altLang="ja-JP" sz="2000" dirty="0"/>
              <a:t>AED</a:t>
            </a:r>
            <a:r>
              <a:rPr kumimoji="1" lang="ja-JP" altLang="en-US" sz="2000" dirty="0"/>
              <a:t>についてのご質問等</a:t>
            </a:r>
            <a:endParaRPr kumimoji="1" lang="en-US" altLang="ja-JP" sz="2000" dirty="0"/>
          </a:p>
          <a:p>
            <a:endParaRPr kumimoji="1" lang="en-US" altLang="ja-JP" sz="2000" b="1" dirty="0"/>
          </a:p>
          <a:p>
            <a:endParaRPr kumimoji="1" lang="en-US" altLang="ja-JP" sz="2000" b="1" dirty="0"/>
          </a:p>
          <a:p>
            <a:endParaRPr kumimoji="1" lang="en-US" altLang="ja-JP" sz="2000" b="1" dirty="0"/>
          </a:p>
          <a:p>
            <a:endParaRPr kumimoji="1" lang="en-US" altLang="ja-JP" sz="2000" b="1" dirty="0"/>
          </a:p>
          <a:p>
            <a:endParaRPr kumimoji="1" lang="en-US" altLang="ja-JP" sz="20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39AA52C-02A6-2130-7A47-D7A2AA4DBDF3}"/>
              </a:ext>
            </a:extLst>
          </p:cNvPr>
          <p:cNvSpPr txBox="1"/>
          <p:nvPr/>
        </p:nvSpPr>
        <p:spPr>
          <a:xfrm>
            <a:off x="719528" y="742937"/>
            <a:ext cx="5536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/>
              <a:t>一般社団法人 八女筑後医師会 在宅医療介護連携室</a:t>
            </a:r>
            <a:endParaRPr kumimoji="1" lang="en-US" altLang="ja-JP" sz="1800" b="1" dirty="0"/>
          </a:p>
        </p:txBody>
      </p:sp>
    </p:spTree>
    <p:extLst>
      <p:ext uri="{BB962C8B-B14F-4D97-AF65-F5344CB8AC3E}">
        <p14:creationId xmlns:p14="http://schemas.microsoft.com/office/powerpoint/2010/main" val="56898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398</Words>
  <Application>Microsoft Office PowerPoint</Application>
  <PresentationFormat>A4 210 x 297 mm</PresentationFormat>
  <Paragraphs>66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HGP創英角ｺﾞｼｯｸUB</vt:lpstr>
      <vt:lpstr>HGS創英ﾌﾟﾚｾﾞﾝｽEB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FAX返信用紙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KUBO Tomohiro (久保 智洋)</dc:creator>
  <cp:lastModifiedBy>宮原 文子</cp:lastModifiedBy>
  <cp:revision>24</cp:revision>
  <cp:lastPrinted>2022-09-05T06:51:51Z</cp:lastPrinted>
  <dcterms:created xsi:type="dcterms:W3CDTF">2022-06-24T04:27:28Z</dcterms:created>
  <dcterms:modified xsi:type="dcterms:W3CDTF">2022-09-05T06:54:37Z</dcterms:modified>
</cp:coreProperties>
</file>